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77" r:id="rId4"/>
    <p:sldId id="280" r:id="rId5"/>
    <p:sldId id="258" r:id="rId6"/>
    <p:sldId id="279" r:id="rId7"/>
    <p:sldId id="269" r:id="rId8"/>
    <p:sldId id="271" r:id="rId9"/>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14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10/23/2022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l="44330" t="1621" r="9834" b="-253"/>
          <a:stretch/>
        </p:blipFill>
        <p:spPr>
          <a:xfrm>
            <a:off x="-8791" y="0"/>
            <a:ext cx="4800598" cy="6919545"/>
          </a:xfrm>
          <a:prstGeom prst="rect">
            <a:avLst/>
          </a:prstGeom>
        </p:spPr>
      </p:pic>
      <p:sp>
        <p:nvSpPr>
          <p:cNvPr id="12" name="Rectángulo 11"/>
          <p:cNvSpPr/>
          <p:nvPr/>
        </p:nvSpPr>
        <p:spPr>
          <a:xfrm>
            <a:off x="-8791" y="0"/>
            <a:ext cx="4800598" cy="6858000"/>
          </a:xfrm>
          <a:prstGeom prst="rect">
            <a:avLst/>
          </a:prstGeom>
          <a:solidFill>
            <a:srgbClr val="4A318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4791807" y="0"/>
            <a:ext cx="4352193" cy="6858000"/>
          </a:xfrm>
          <a:prstGeom prst="rect">
            <a:avLst/>
          </a:prstGeom>
          <a:solidFill>
            <a:srgbClr val="1833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5655823"/>
            <a:ext cx="3124200" cy="1263722"/>
          </a:xfrm>
          <a:prstGeom prst="rect">
            <a:avLst/>
          </a:prstGeom>
        </p:spPr>
      </p:pic>
      <p:pic>
        <p:nvPicPr>
          <p:cNvPr id="10" name="Imagen 9"/>
          <p:cNvPicPr>
            <a:picLocks noChangeAspect="1"/>
          </p:cNvPicPr>
          <p:nvPr/>
        </p:nvPicPr>
        <p:blipFill rotWithShape="1">
          <a:blip r:embed="rId4" cstate="print">
            <a:extLst>
              <a:ext uri="{28A0092B-C50C-407E-A947-70E740481C1C}">
                <a14:useLocalDpi xmlns:a14="http://schemas.microsoft.com/office/drawing/2010/main" val="0"/>
              </a:ext>
            </a:extLst>
          </a:blip>
          <a:srcRect r="6573"/>
          <a:stretch/>
        </p:blipFill>
        <p:spPr>
          <a:xfrm>
            <a:off x="2761591" y="1112515"/>
            <a:ext cx="6373618" cy="4632969"/>
          </a:xfrm>
          <a:prstGeom prst="rect">
            <a:avLst/>
          </a:prstGeom>
        </p:spPr>
      </p:pic>
      <p:sp>
        <p:nvSpPr>
          <p:cNvPr id="11" name="Elipse 10"/>
          <p:cNvSpPr/>
          <p:nvPr/>
        </p:nvSpPr>
        <p:spPr>
          <a:xfrm>
            <a:off x="3156439" y="1477108"/>
            <a:ext cx="3313967" cy="3130062"/>
          </a:xfrm>
          <a:prstGeom prst="ellipse">
            <a:avLst/>
          </a:prstGeom>
          <a:solidFill>
            <a:srgbClr val="7030A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3456019" y="2505665"/>
            <a:ext cx="2714805" cy="954107"/>
          </a:xfrm>
          <a:prstGeom prst="rect">
            <a:avLst/>
          </a:prstGeom>
          <a:noFill/>
        </p:spPr>
        <p:txBody>
          <a:bodyPr wrap="square" rtlCol="0">
            <a:spAutoFit/>
          </a:bodyPr>
          <a:lstStyle/>
          <a:p>
            <a:pPr algn="ctr"/>
            <a:r>
              <a:rPr lang="es-MX" sz="2800" dirty="0" smtClean="0">
                <a:solidFill>
                  <a:schemeClr val="bg1"/>
                </a:solidFill>
                <a:latin typeface="Arial" panose="020B0604020202020204" pitchFamily="34" charset="0"/>
                <a:cs typeface="Arial" panose="020B0604020202020204" pitchFamily="34" charset="0"/>
              </a:rPr>
              <a:t>INICIO</a:t>
            </a:r>
          </a:p>
          <a:p>
            <a:pPr algn="ctr"/>
            <a:r>
              <a:rPr lang="es-MX" sz="2800" dirty="0" smtClean="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4" name="Imagen 13"/>
          <p:cNvPicPr>
            <a:picLocks noChangeAspect="1"/>
          </p:cNvPicPr>
          <p:nvPr/>
        </p:nvPicPr>
        <p:blipFill rotWithShape="1">
          <a:blip r:embed="rId5" cstate="print">
            <a:extLst>
              <a:ext uri="{28A0092B-C50C-407E-A947-70E740481C1C}">
                <a14:useLocalDpi xmlns:a14="http://schemas.microsoft.com/office/drawing/2010/main" val="0"/>
              </a:ext>
            </a:extLst>
          </a:blip>
          <a:srcRect r="53250"/>
          <a:stretch/>
        </p:blipFill>
        <p:spPr>
          <a:xfrm rot="19793472" flipH="1">
            <a:off x="7541491" y="405977"/>
            <a:ext cx="3267000" cy="5574803"/>
          </a:xfrm>
          <a:prstGeom prst="rect">
            <a:avLst/>
          </a:prstGeom>
        </p:spPr>
      </p:pic>
      <p:pic>
        <p:nvPicPr>
          <p:cNvPr id="15" name="Imagen 14"/>
          <p:cNvPicPr>
            <a:picLocks noChangeAspect="1"/>
          </p:cNvPicPr>
          <p:nvPr/>
        </p:nvPicPr>
        <p:blipFill rotWithShape="1">
          <a:blip r:embed="rId5" cstate="print">
            <a:extLst>
              <a:ext uri="{28A0092B-C50C-407E-A947-70E740481C1C}">
                <a14:useLocalDpi xmlns:a14="http://schemas.microsoft.com/office/drawing/2010/main" val="0"/>
              </a:ext>
            </a:extLst>
          </a:blip>
          <a:srcRect l="61197"/>
          <a:stretch/>
        </p:blipFill>
        <p:spPr>
          <a:xfrm>
            <a:off x="868762" y="758"/>
            <a:ext cx="2578466" cy="5009813"/>
          </a:xfrm>
          <a:prstGeom prst="rect">
            <a:avLst/>
          </a:prstGeom>
        </p:spPr>
      </p:pic>
    </p:spTree>
    <p:extLst>
      <p:ext uri="{BB962C8B-B14F-4D97-AF65-F5344CB8AC3E}">
        <p14:creationId xmlns:p14="http://schemas.microsoft.com/office/powerpoint/2010/main" val="34290638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0">
                <a:srgbClr val="183357">
                  <a:shade val="30000"/>
                  <a:satMod val="115000"/>
                </a:srgbClr>
              </a:gs>
              <a:gs pos="50000">
                <a:srgbClr val="183357">
                  <a:shade val="67500"/>
                  <a:satMod val="115000"/>
                </a:srgbClr>
              </a:gs>
              <a:gs pos="100000">
                <a:srgbClr val="18335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p:cNvSpPr/>
          <p:nvPr/>
        </p:nvSpPr>
        <p:spPr>
          <a:xfrm>
            <a:off x="5057482" y="2556386"/>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199588" y="1837218"/>
            <a:ext cx="2714805" cy="369332"/>
          </a:xfrm>
          <a:prstGeom prst="rect">
            <a:avLst/>
          </a:prstGeom>
          <a:noFill/>
        </p:spPr>
        <p:txBody>
          <a:bodyPr wrap="square" rtlCol="0">
            <a:spAutoFit/>
          </a:bodyPr>
          <a:lstStyle/>
          <a:p>
            <a:r>
              <a:rPr lang="es-MX" b="1" dirty="0" smtClean="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
        <p:nvSpPr>
          <p:cNvPr id="30" name="CuadroTexto 29"/>
          <p:cNvSpPr txBox="1"/>
          <p:nvPr/>
        </p:nvSpPr>
        <p:spPr>
          <a:xfrm>
            <a:off x="5789350" y="2657470"/>
            <a:ext cx="2972441" cy="338554"/>
          </a:xfrm>
          <a:prstGeom prst="rect">
            <a:avLst/>
          </a:prstGeom>
          <a:noFill/>
        </p:spPr>
        <p:txBody>
          <a:bodyPr wrap="square" rtlCol="0">
            <a:spAutoFit/>
          </a:bodyPr>
          <a:lstStyle/>
          <a:p>
            <a:r>
              <a:rPr lang="es-MX" sz="1600" b="1" dirty="0" smtClean="0">
                <a:latin typeface="Morn Thin" panose="00000200000000000000" pitchFamily="50" charset="0"/>
              </a:rPr>
              <a:t>PRESENTACIÓN DEL CURSO</a:t>
            </a:r>
            <a:endParaRPr lang="en-US" sz="1600" b="1" dirty="0">
              <a:latin typeface="Morn Thin" panose="00000200000000000000" pitchFamily="50" charset="0"/>
            </a:endParaRPr>
          </a:p>
        </p:txBody>
      </p:sp>
      <p:sp>
        <p:nvSpPr>
          <p:cNvPr id="19" name="CuadroTexto 18"/>
          <p:cNvSpPr txBox="1"/>
          <p:nvPr/>
        </p:nvSpPr>
        <p:spPr>
          <a:xfrm>
            <a:off x="5789352" y="3365804"/>
            <a:ext cx="3354649" cy="338554"/>
          </a:xfrm>
          <a:prstGeom prst="rect">
            <a:avLst/>
          </a:prstGeom>
          <a:noFill/>
        </p:spPr>
        <p:txBody>
          <a:bodyPr wrap="square" rtlCol="0">
            <a:spAutoFit/>
          </a:bodyPr>
          <a:lstStyle/>
          <a:p>
            <a:r>
              <a:rPr lang="es-MX" sz="1600" b="1" dirty="0" smtClean="0">
                <a:latin typeface="Morn Thin" panose="00000200000000000000" pitchFamily="50" charset="0"/>
              </a:rPr>
              <a:t>CONCEPTOS DE PROBABILIDAD</a:t>
            </a:r>
            <a:endParaRPr lang="en-US" sz="1600" b="1" dirty="0">
              <a:latin typeface="Morn Thin" panose="00000200000000000000" pitchFamily="50" charset="0"/>
            </a:endParaRPr>
          </a:p>
        </p:txBody>
      </p:sp>
      <p:sp>
        <p:nvSpPr>
          <p:cNvPr id="25" name="CuadroTexto 24"/>
          <p:cNvSpPr txBox="1"/>
          <p:nvPr/>
        </p:nvSpPr>
        <p:spPr>
          <a:xfrm>
            <a:off x="5789351" y="4107787"/>
            <a:ext cx="3354649" cy="338554"/>
          </a:xfrm>
          <a:prstGeom prst="rect">
            <a:avLst/>
          </a:prstGeom>
          <a:noFill/>
        </p:spPr>
        <p:txBody>
          <a:bodyPr wrap="square" rtlCol="0">
            <a:spAutoFit/>
          </a:bodyPr>
          <a:lstStyle/>
          <a:p>
            <a:r>
              <a:rPr lang="es-MX" sz="1600" b="1" dirty="0" smtClean="0">
                <a:latin typeface="Morn Thin" panose="00000200000000000000" pitchFamily="50" charset="0"/>
              </a:rPr>
              <a:t>FACTORIAL</a:t>
            </a:r>
            <a:endParaRPr lang="en-US" sz="1600" b="1" dirty="0">
              <a:latin typeface="Morn Thin" panose="00000200000000000000" pitchFamily="50" charset="0"/>
            </a:endParaRPr>
          </a:p>
        </p:txBody>
      </p:sp>
      <p:sp>
        <p:nvSpPr>
          <p:cNvPr id="27" name="CuadroTexto 26"/>
          <p:cNvSpPr txBox="1"/>
          <p:nvPr/>
        </p:nvSpPr>
        <p:spPr>
          <a:xfrm>
            <a:off x="5789351" y="4892417"/>
            <a:ext cx="3417402" cy="338554"/>
          </a:xfrm>
          <a:prstGeom prst="rect">
            <a:avLst/>
          </a:prstGeom>
          <a:noFill/>
        </p:spPr>
        <p:txBody>
          <a:bodyPr wrap="square" rtlCol="0">
            <a:spAutoFit/>
          </a:bodyPr>
          <a:lstStyle/>
          <a:p>
            <a:r>
              <a:rPr lang="es-MX" sz="1600" b="1" dirty="0" smtClean="0">
                <a:latin typeface="Morn Thin" panose="00000200000000000000" pitchFamily="50" charset="0"/>
              </a:rPr>
              <a:t>EJERCICIOS</a:t>
            </a:r>
            <a:endParaRPr lang="en-US" sz="1600" b="1" dirty="0">
              <a:latin typeface="Morn Thin" panose="00000200000000000000" pitchFamily="50" charset="0"/>
            </a:endParaRPr>
          </a:p>
        </p:txBody>
      </p:sp>
    </p:spTree>
    <p:extLst>
      <p:ext uri="{BB962C8B-B14F-4D97-AF65-F5344CB8AC3E}">
        <p14:creationId xmlns:p14="http://schemas.microsoft.com/office/powerpoint/2010/main" val="371476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solidFill>
            <a:srgbClr val="CC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9226" y="771525"/>
            <a:ext cx="3818921" cy="4744316"/>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854" y="577943"/>
            <a:ext cx="4096505" cy="1657014"/>
          </a:xfrm>
          <a:prstGeom prst="rect">
            <a:avLst/>
          </a:prstGeom>
        </p:spPr>
      </p:pic>
      <p:grpSp>
        <p:nvGrpSpPr>
          <p:cNvPr id="2" name="Grupo 1"/>
          <p:cNvGrpSpPr/>
          <p:nvPr/>
        </p:nvGrpSpPr>
        <p:grpSpPr>
          <a:xfrm>
            <a:off x="2838850" y="2361222"/>
            <a:ext cx="4780752" cy="3229887"/>
            <a:chOff x="3844276" y="1678843"/>
            <a:chExt cx="6374336" cy="4306516"/>
          </a:xfrm>
        </p:grpSpPr>
        <p:pic>
          <p:nvPicPr>
            <p:cNvPr id="9" name="Imagen 8"/>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39124" y="2057378"/>
              <a:ext cx="3313967" cy="3130062"/>
            </a:xfrm>
            <a:prstGeom prst="ellipse">
              <a:avLst/>
            </a:prstGeom>
            <a:solidFill>
              <a:srgbClr val="99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CuadroTexto 11"/>
            <p:cNvSpPr txBox="1"/>
            <p:nvPr/>
          </p:nvSpPr>
          <p:spPr>
            <a:xfrm>
              <a:off x="4239124" y="2914522"/>
              <a:ext cx="3409236" cy="1415772"/>
            </a:xfrm>
            <a:prstGeom prst="rect">
              <a:avLst/>
            </a:prstGeom>
            <a:noFill/>
          </p:spPr>
          <p:txBody>
            <a:bodyPr wrap="square" rtlCol="0">
              <a:spAutoFit/>
            </a:bodyPr>
            <a:lstStyle/>
            <a:p>
              <a:pPr algn="ctr"/>
              <a:r>
                <a:rPr lang="es-MX" sz="2100" dirty="0" smtClean="0">
                  <a:solidFill>
                    <a:schemeClr val="bg1"/>
                  </a:solidFill>
                  <a:latin typeface="Arial" panose="020B0604020202020204" pitchFamily="34" charset="0"/>
                  <a:cs typeface="Arial" panose="020B0604020202020204" pitchFamily="34" charset="0"/>
                </a:rPr>
                <a:t>PRESENTACIÓN GENERAL DEL CURSO </a:t>
              </a:r>
              <a:endParaRPr lang="en-US" sz="21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65124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169"/>
          <a:stretch/>
        </p:blipFill>
        <p:spPr>
          <a:xfrm flipH="1">
            <a:off x="6362" y="1"/>
            <a:ext cx="9137638" cy="6858000"/>
          </a:xfrm>
          <a:prstGeom prst="rect">
            <a:avLst/>
          </a:prstGeom>
        </p:spPr>
      </p:pic>
      <p:sp>
        <p:nvSpPr>
          <p:cNvPr id="8" name="Rectángulo 7"/>
          <p:cNvSpPr/>
          <p:nvPr/>
        </p:nvSpPr>
        <p:spPr>
          <a:xfrm>
            <a:off x="0" y="1390905"/>
            <a:ext cx="9144000" cy="5489946"/>
          </a:xfrm>
          <a:prstGeom prst="rect">
            <a:avLst/>
          </a:prstGeom>
          <a:solidFill>
            <a:srgbClr val="4A3180">
              <a:alpha val="5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riángulo rectángulo 2"/>
          <p:cNvSpPr/>
          <p:nvPr/>
        </p:nvSpPr>
        <p:spPr>
          <a:xfrm rot="2302219">
            <a:off x="7007290" y="743948"/>
            <a:ext cx="4273421" cy="5392956"/>
          </a:xfrm>
          <a:prstGeom prst="rtTriangle">
            <a:avLst/>
          </a:prstGeom>
          <a:solidFill>
            <a:srgbClr val="123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247290" y="1"/>
            <a:ext cx="688874" cy="985662"/>
          </a:xfrm>
          <a:prstGeom prst="rect">
            <a:avLst/>
          </a:prstGeom>
        </p:spPr>
      </p:pic>
      <p:sp>
        <p:nvSpPr>
          <p:cNvPr id="10" name="CuadroTexto 9"/>
          <p:cNvSpPr txBox="1"/>
          <p:nvPr/>
        </p:nvSpPr>
        <p:spPr>
          <a:xfrm>
            <a:off x="124692" y="5909"/>
            <a:ext cx="8520544" cy="1384995"/>
          </a:xfrm>
          <a:prstGeom prst="rect">
            <a:avLst/>
          </a:prstGeom>
          <a:noFill/>
        </p:spPr>
        <p:txBody>
          <a:bodyPr wrap="square" rtlCol="0">
            <a:spAutoFit/>
          </a:bodyPr>
          <a:lstStyle/>
          <a:p>
            <a:r>
              <a:rPr lang="es-MX" sz="2800" b="1" dirty="0" smtClean="0">
                <a:solidFill>
                  <a:schemeClr val="bg1"/>
                </a:solidFill>
                <a:latin typeface="Morn Thin" panose="00000200000000000000" pitchFamily="50" charset="0"/>
              </a:rPr>
              <a:t>PROBABILIDAD Y ESTADÍSTICA</a:t>
            </a:r>
          </a:p>
          <a:p>
            <a:r>
              <a:rPr lang="en-US" sz="2800" b="1" dirty="0" err="1" smtClean="0">
                <a:solidFill>
                  <a:schemeClr val="bg1"/>
                </a:solidFill>
                <a:latin typeface="Morn Thin" panose="00000200000000000000" pitchFamily="50" charset="0"/>
              </a:rPr>
              <a:t>Normas</a:t>
            </a:r>
            <a:r>
              <a:rPr lang="en-US" sz="2800" b="1" dirty="0" smtClean="0">
                <a:solidFill>
                  <a:schemeClr val="bg1"/>
                </a:solidFill>
                <a:latin typeface="Morn Thin" panose="00000200000000000000" pitchFamily="50" charset="0"/>
              </a:rPr>
              <a:t> de </a:t>
            </a:r>
            <a:r>
              <a:rPr lang="en-US" sz="2800" b="1" dirty="0" err="1" smtClean="0">
                <a:solidFill>
                  <a:schemeClr val="bg1"/>
                </a:solidFill>
                <a:latin typeface="Morn Thin" panose="00000200000000000000" pitchFamily="50" charset="0"/>
              </a:rPr>
              <a:t>etiqueta</a:t>
            </a:r>
            <a:r>
              <a:rPr lang="en-US" sz="2800" b="1" dirty="0" smtClean="0">
                <a:solidFill>
                  <a:schemeClr val="bg1"/>
                </a:solidFill>
                <a:latin typeface="Morn Thin" panose="00000200000000000000" pitchFamily="50" charset="0"/>
              </a:rPr>
              <a:t> y </a:t>
            </a:r>
            <a:r>
              <a:rPr lang="en-US" sz="2800" b="1" dirty="0" err="1" smtClean="0">
                <a:solidFill>
                  <a:schemeClr val="bg1"/>
                </a:solidFill>
                <a:latin typeface="Morn Thin" panose="00000200000000000000" pitchFamily="50" charset="0"/>
              </a:rPr>
              <a:t>comportamiento</a:t>
            </a:r>
            <a:r>
              <a:rPr lang="en-US" sz="2800" b="1" dirty="0" smtClean="0">
                <a:solidFill>
                  <a:schemeClr val="bg1"/>
                </a:solidFill>
                <a:latin typeface="Morn Thin" panose="00000200000000000000" pitchFamily="50" charset="0"/>
              </a:rPr>
              <a:t> </a:t>
            </a:r>
            <a:r>
              <a:rPr lang="en-US" sz="2800" b="1" dirty="0" err="1" smtClean="0">
                <a:solidFill>
                  <a:schemeClr val="bg1"/>
                </a:solidFill>
                <a:latin typeface="Morn Thin" panose="00000200000000000000" pitchFamily="50" charset="0"/>
              </a:rPr>
              <a:t>en</a:t>
            </a:r>
            <a:r>
              <a:rPr lang="en-US" sz="2800" b="1" dirty="0" smtClean="0">
                <a:solidFill>
                  <a:schemeClr val="bg1"/>
                </a:solidFill>
                <a:latin typeface="Morn Thin" panose="00000200000000000000" pitchFamily="50" charset="0"/>
              </a:rPr>
              <a:t> </a:t>
            </a:r>
            <a:r>
              <a:rPr lang="en-US" sz="2800" b="1" dirty="0" err="1" smtClean="0">
                <a:solidFill>
                  <a:schemeClr val="bg1"/>
                </a:solidFill>
                <a:latin typeface="Morn Thin" panose="00000200000000000000" pitchFamily="50" charset="0"/>
              </a:rPr>
              <a:t>espacios</a:t>
            </a:r>
            <a:r>
              <a:rPr lang="en-US" sz="2800" b="1" dirty="0" smtClean="0">
                <a:solidFill>
                  <a:schemeClr val="bg1"/>
                </a:solidFill>
                <a:latin typeface="Morn Thin" panose="00000200000000000000" pitchFamily="50" charset="0"/>
              </a:rPr>
              <a:t> </a:t>
            </a:r>
            <a:r>
              <a:rPr lang="en-US" sz="2800" b="1" dirty="0" err="1" smtClean="0">
                <a:solidFill>
                  <a:schemeClr val="bg1"/>
                </a:solidFill>
                <a:latin typeface="Morn Thin" panose="00000200000000000000" pitchFamily="50" charset="0"/>
              </a:rPr>
              <a:t>sincrónicos</a:t>
            </a:r>
            <a:endParaRPr lang="en-US" sz="2800" b="1" dirty="0">
              <a:solidFill>
                <a:schemeClr val="bg1"/>
              </a:solidFill>
              <a:latin typeface="Morn Thin" panose="00000200000000000000" pitchFamily="50" charset="0"/>
            </a:endParaRPr>
          </a:p>
        </p:txBody>
      </p:sp>
      <p:sp>
        <p:nvSpPr>
          <p:cNvPr id="5" name="CuadroTexto 4"/>
          <p:cNvSpPr txBox="1"/>
          <p:nvPr/>
        </p:nvSpPr>
        <p:spPr>
          <a:xfrm>
            <a:off x="6362" y="1390904"/>
            <a:ext cx="9137638" cy="5062924"/>
          </a:xfrm>
          <a:prstGeom prst="rect">
            <a:avLst/>
          </a:prstGeom>
          <a:noFill/>
        </p:spPr>
        <p:txBody>
          <a:bodyPr wrap="square" rtlCol="0">
            <a:spAutoFit/>
          </a:bodyPr>
          <a:lstStyle/>
          <a:p>
            <a:pPr marL="285750" indent="-285750">
              <a:buFont typeface="Arial" panose="020B0604020202020204" pitchFamily="34" charset="0"/>
              <a:buChar char="•"/>
            </a:pPr>
            <a:r>
              <a:rPr lang="es-CO" sz="1700" dirty="0" smtClean="0">
                <a:solidFill>
                  <a:schemeClr val="bg1">
                    <a:lumMod val="95000"/>
                  </a:schemeClr>
                </a:solidFill>
              </a:rPr>
              <a:t>Inicio de clases:  	Aula zoom se habilita a las 18:15 o 20:15. Espacio para preguntas o comentarios.</a:t>
            </a:r>
          </a:p>
          <a:p>
            <a:pPr lvl="4"/>
            <a:r>
              <a:rPr lang="es-CO" sz="1700" dirty="0" smtClean="0">
                <a:solidFill>
                  <a:schemeClr val="bg1">
                    <a:lumMod val="95000"/>
                  </a:schemeClr>
                </a:solidFill>
              </a:rPr>
              <a:t>Clase inicia a las 18:20 o 20:20</a:t>
            </a:r>
          </a:p>
          <a:p>
            <a:pPr marL="285750" indent="-285750">
              <a:buFont typeface="Arial" panose="020B0604020202020204" pitchFamily="34" charset="0"/>
              <a:buChar char="•"/>
            </a:pPr>
            <a:r>
              <a:rPr lang="es-CO" sz="1700" dirty="0" smtClean="0">
                <a:solidFill>
                  <a:schemeClr val="bg1">
                    <a:lumMod val="95000"/>
                  </a:schemeClr>
                </a:solidFill>
              </a:rPr>
              <a:t>Los micrófonos de los asistente estarán inhabilitados durante toda la sesión. Si hay preguntas, comentarios o interrupciones que se quieran hacer puede usar dos medios:</a:t>
            </a:r>
          </a:p>
          <a:p>
            <a:pPr marL="1200150" lvl="2" indent="-285750">
              <a:buFont typeface="Arial" panose="020B0604020202020204" pitchFamily="34" charset="0"/>
              <a:buChar char="•"/>
            </a:pPr>
            <a:r>
              <a:rPr lang="es-CO" sz="1700" dirty="0" smtClean="0">
                <a:solidFill>
                  <a:schemeClr val="bg1">
                    <a:lumMod val="95000"/>
                  </a:schemeClr>
                </a:solidFill>
              </a:rPr>
              <a:t>Levantar la mano y el profesor cuando lo note y lo considere oportuno habilitará su micrófono, para que usted pueda ACTIVARLO y realizar sus aportes o preguntas.</a:t>
            </a:r>
          </a:p>
          <a:p>
            <a:pPr marL="1200150" lvl="2" indent="-285750">
              <a:buFont typeface="Arial" panose="020B0604020202020204" pitchFamily="34" charset="0"/>
              <a:buChar char="•"/>
            </a:pPr>
            <a:r>
              <a:rPr lang="es-CO" sz="1700" dirty="0" smtClean="0">
                <a:solidFill>
                  <a:schemeClr val="bg1">
                    <a:lumMod val="95000"/>
                  </a:schemeClr>
                </a:solidFill>
              </a:rPr>
              <a:t>En el chat “Preguntas y Respuestas” puede dejar las preguntas y comentarios. El profesor dará respuesta en cuanto los note.</a:t>
            </a:r>
            <a:endParaRPr lang="es-CO" sz="1700" dirty="0">
              <a:solidFill>
                <a:schemeClr val="bg1">
                  <a:lumMod val="95000"/>
                </a:schemeClr>
              </a:solidFill>
            </a:endParaRPr>
          </a:p>
          <a:p>
            <a:pPr marL="285750" indent="-285750">
              <a:buFont typeface="Arial" panose="020B0604020202020204" pitchFamily="34" charset="0"/>
              <a:buChar char="•"/>
            </a:pPr>
            <a:r>
              <a:rPr lang="es-CO" sz="1700" dirty="0" smtClean="0">
                <a:solidFill>
                  <a:schemeClr val="bg1">
                    <a:lumMod val="95000"/>
                  </a:schemeClr>
                </a:solidFill>
              </a:rPr>
              <a:t>El chat general en Zoom estará habilitado para comentarios generales y para comunicaciones entre los estudiantes. Durante el tiempo de clase el profesor no revisará ese chat. Por tal razón, NO realizar preguntas al profesor por este medio, pues no serán atendidas.</a:t>
            </a:r>
          </a:p>
          <a:p>
            <a:pPr marL="285750" indent="-285750">
              <a:buFont typeface="Arial" panose="020B0604020202020204" pitchFamily="34" charset="0"/>
              <a:buChar char="•"/>
            </a:pPr>
            <a:r>
              <a:rPr lang="es-CO" sz="1700" dirty="0" smtClean="0">
                <a:solidFill>
                  <a:schemeClr val="bg1">
                    <a:lumMod val="95000"/>
                  </a:schemeClr>
                </a:solidFill>
              </a:rPr>
              <a:t>La clase tiene dos partes una cuasi-magistral donde el profesor presentará los temas a tratar y la segunda parte donde se atenderán preguntas y comentarios de los estudiantes.</a:t>
            </a:r>
          </a:p>
          <a:p>
            <a:pPr marL="285750" indent="-285750">
              <a:buFont typeface="Arial" panose="020B0604020202020204" pitchFamily="34" charset="0"/>
              <a:buChar char="•"/>
            </a:pPr>
            <a:r>
              <a:rPr lang="es-CO" sz="1700" dirty="0" smtClean="0">
                <a:solidFill>
                  <a:schemeClr val="bg1">
                    <a:lumMod val="95000"/>
                  </a:schemeClr>
                </a:solidFill>
              </a:rPr>
              <a:t>Durante la primera parte podrán hacerse preguntas solamente sobre el tema que se esté presentando. Dudas sobre algún desarrollo o procedimiento que no quedo claro, procure que las preguntas que realice sean puntuales y explicitas. Evite pedir la palabra para realizar comentarios o preguntas sobre la dinámica de la clase o aspectos administrativos del aula, del curso o de los horarios, deje este tipo de preguntas para la segunda parte de la clase donde tendrán un espacio para esto.</a:t>
            </a:r>
          </a:p>
        </p:txBody>
      </p:sp>
    </p:spTree>
    <p:extLst>
      <p:ext uri="{BB962C8B-B14F-4D97-AF65-F5344CB8AC3E}">
        <p14:creationId xmlns:p14="http://schemas.microsoft.com/office/powerpoint/2010/main" val="5551400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cstate="print">
            <a:extLst>
              <a:ext uri="{28A0092B-C50C-407E-A947-70E740481C1C}">
                <a14:useLocalDpi xmlns:a14="http://schemas.microsoft.com/office/drawing/2010/main" val="0"/>
              </a:ext>
            </a:extLst>
          </a:blip>
          <a:srcRect l="33547" r="-1919"/>
          <a:stretch/>
        </p:blipFill>
        <p:spPr>
          <a:xfrm>
            <a:off x="0" y="-25401"/>
            <a:ext cx="6438900" cy="6883401"/>
          </a:xfrm>
          <a:prstGeom prst="rect">
            <a:avLst/>
          </a:prstGeom>
        </p:spPr>
      </p:pic>
      <p:sp>
        <p:nvSpPr>
          <p:cNvPr id="28" name="Rectángulo 27"/>
          <p:cNvSpPr/>
          <p:nvPr/>
        </p:nvSpPr>
        <p:spPr>
          <a:xfrm>
            <a:off x="-8792" y="0"/>
            <a:ext cx="7412891" cy="6858000"/>
          </a:xfrm>
          <a:prstGeom prst="rect">
            <a:avLst/>
          </a:prstGeom>
          <a:solidFill>
            <a:srgbClr val="4A318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raso 2"/>
          <p:cNvSpPr/>
          <p:nvPr/>
        </p:nvSpPr>
        <p:spPr>
          <a:xfrm rot="10800000">
            <a:off x="2301876" y="0"/>
            <a:ext cx="6858000" cy="6858000"/>
          </a:xfrm>
          <a:prstGeom prst="flowChartDelay">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117627" y="2104"/>
            <a:ext cx="688874" cy="985662"/>
          </a:xfrm>
          <a:prstGeom prst="rect">
            <a:avLst/>
          </a:prstGeom>
        </p:spPr>
      </p:pic>
      <p:sp>
        <p:nvSpPr>
          <p:cNvPr id="29" name="Elipse 28"/>
          <p:cNvSpPr/>
          <p:nvPr/>
        </p:nvSpPr>
        <p:spPr>
          <a:xfrm>
            <a:off x="-22504" y="1925776"/>
            <a:ext cx="3084961" cy="2917003"/>
          </a:xfrm>
          <a:prstGeom prst="ellipse">
            <a:avLst/>
          </a:prstGeom>
          <a:solidFill>
            <a:srgbClr val="76CBF3">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196176" y="2816134"/>
            <a:ext cx="3539215" cy="1200329"/>
          </a:xfrm>
          <a:prstGeom prst="rect">
            <a:avLst/>
          </a:prstGeom>
          <a:noFill/>
        </p:spPr>
        <p:txBody>
          <a:bodyPr wrap="square" rtlCol="0">
            <a:spAutoFit/>
          </a:bodyPr>
          <a:lstStyle/>
          <a:p>
            <a:pPr algn="ctr"/>
            <a:r>
              <a:rPr lang="es-MX" sz="3600" b="1" dirty="0" smtClean="0">
                <a:solidFill>
                  <a:schemeClr val="bg1"/>
                </a:solidFill>
                <a:latin typeface="Morn Thin" panose="00000200000000000000" pitchFamily="50" charset="0"/>
              </a:rPr>
              <a:t>ESTRUCTURA </a:t>
            </a:r>
          </a:p>
          <a:p>
            <a:pPr algn="ctr"/>
            <a:r>
              <a:rPr lang="es-MX" sz="3600" b="1" dirty="0" smtClean="0">
                <a:solidFill>
                  <a:schemeClr val="bg1"/>
                </a:solidFill>
                <a:latin typeface="Morn Thin" panose="00000200000000000000" pitchFamily="50" charset="0"/>
              </a:rPr>
              <a:t>DEL CURSO</a:t>
            </a:r>
            <a:endParaRPr lang="en-US" sz="3600" b="1" dirty="0">
              <a:solidFill>
                <a:schemeClr val="bg1"/>
              </a:solidFill>
              <a:latin typeface="Morn Thin" panose="00000200000000000000" pitchFamily="50" charset="0"/>
            </a:endParaRPr>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73400" b="69101"/>
          <a:stretch/>
        </p:blipFill>
        <p:spPr>
          <a:xfrm>
            <a:off x="3303659" y="3367443"/>
            <a:ext cx="1468391" cy="2119086"/>
          </a:xfrm>
          <a:prstGeom prst="rect">
            <a:avLst/>
          </a:prstGeom>
        </p:spPr>
      </p:pic>
      <p:sp>
        <p:nvSpPr>
          <p:cNvPr id="5" name="CuadroTexto 4"/>
          <p:cNvSpPr txBox="1"/>
          <p:nvPr/>
        </p:nvSpPr>
        <p:spPr>
          <a:xfrm>
            <a:off x="2964873" y="352941"/>
            <a:ext cx="6179127" cy="6370975"/>
          </a:xfrm>
          <a:prstGeom prst="rect">
            <a:avLst/>
          </a:prstGeom>
          <a:noFill/>
        </p:spPr>
        <p:txBody>
          <a:bodyPr wrap="square" rtlCol="0">
            <a:spAutoFit/>
          </a:bodyPr>
          <a:lstStyle/>
          <a:p>
            <a:pPr marL="285750" indent="-285750">
              <a:buFont typeface="Arial" panose="020B0604020202020204" pitchFamily="34" charset="0"/>
              <a:buChar char="•"/>
            </a:pPr>
            <a:r>
              <a:rPr lang="es-CO" sz="1700" dirty="0" smtClean="0">
                <a:solidFill>
                  <a:schemeClr val="bg1"/>
                </a:solidFill>
              </a:rPr>
              <a:t>ESTRUCTURA DE 12 SEMANAS: Cada semana tiene un espacio </a:t>
            </a:r>
            <a:r>
              <a:rPr lang="es-CO" sz="1700" b="1" dirty="0" smtClean="0">
                <a:solidFill>
                  <a:schemeClr val="bg1"/>
                </a:solidFill>
              </a:rPr>
              <a:t>sincrónico</a:t>
            </a:r>
            <a:r>
              <a:rPr lang="es-CO" sz="1700" dirty="0" smtClean="0">
                <a:solidFill>
                  <a:schemeClr val="bg1"/>
                </a:solidFill>
              </a:rPr>
              <a:t> donde se presentan los temas y se atienden dudas e inquietudes. Adicionalmente, en el aula se deja cada semana el </a:t>
            </a:r>
            <a:r>
              <a:rPr lang="es-CO" sz="1700" b="1" dirty="0" smtClean="0">
                <a:solidFill>
                  <a:schemeClr val="bg1"/>
                </a:solidFill>
              </a:rPr>
              <a:t>material de apoyo</a:t>
            </a:r>
            <a:r>
              <a:rPr lang="es-CO" sz="1700" dirty="0" smtClean="0">
                <a:solidFill>
                  <a:schemeClr val="bg1"/>
                </a:solidFill>
              </a:rPr>
              <a:t> que complementa los temas y las respectivas </a:t>
            </a:r>
            <a:r>
              <a:rPr lang="es-CO" sz="1700" b="1" dirty="0" smtClean="0">
                <a:solidFill>
                  <a:schemeClr val="bg1"/>
                </a:solidFill>
              </a:rPr>
              <a:t>grabaciones de la clase </a:t>
            </a:r>
            <a:r>
              <a:rPr lang="es-CO" sz="1700" dirty="0" smtClean="0">
                <a:solidFill>
                  <a:schemeClr val="bg1"/>
                </a:solidFill>
              </a:rPr>
              <a:t>para que el estudiante revise los temas de manera asincrónica.</a:t>
            </a:r>
          </a:p>
          <a:p>
            <a:endParaRPr lang="es-CO" sz="1700" dirty="0">
              <a:solidFill>
                <a:schemeClr val="bg1"/>
              </a:solidFill>
            </a:endParaRPr>
          </a:p>
          <a:p>
            <a:pPr marL="285750" indent="-285750">
              <a:buFont typeface="Arial" panose="020B0604020202020204" pitchFamily="34" charset="0"/>
              <a:buChar char="•"/>
            </a:pPr>
            <a:r>
              <a:rPr lang="es-CO" sz="1700" dirty="0" smtClean="0">
                <a:solidFill>
                  <a:schemeClr val="bg1"/>
                </a:solidFill>
              </a:rPr>
              <a:t>CRONOGRAMA: se realizan 3 actividades evaluativas por medio de la plataforma. Estás estarán habilitadas en las semanas 4, 8 y 12 de clase. Consultar las fechas especificas en los avisos generales del curso.</a:t>
            </a:r>
          </a:p>
          <a:p>
            <a:endParaRPr lang="es-CO" sz="1700" dirty="0">
              <a:solidFill>
                <a:schemeClr val="bg1"/>
              </a:solidFill>
            </a:endParaRPr>
          </a:p>
          <a:p>
            <a:pPr marL="285750" indent="-285750">
              <a:buFont typeface="Arial" panose="020B0604020202020204" pitchFamily="34" charset="0"/>
              <a:buChar char="•"/>
            </a:pPr>
            <a:r>
              <a:rPr lang="es-CO" sz="1700" dirty="0" smtClean="0">
                <a:solidFill>
                  <a:schemeClr val="bg1"/>
                </a:solidFill>
              </a:rPr>
              <a:t>ACTIVIDADES Y PORCENTAJES: cada cuestionario tiene 3 intentos y la nota será la correspondiente al mejor intento</a:t>
            </a:r>
          </a:p>
          <a:p>
            <a:r>
              <a:rPr lang="es-CO" sz="1700" dirty="0">
                <a:solidFill>
                  <a:schemeClr val="bg1"/>
                </a:solidFill>
              </a:rPr>
              <a:t>	</a:t>
            </a:r>
            <a:r>
              <a:rPr lang="es-CO" sz="1700" dirty="0" smtClean="0">
                <a:solidFill>
                  <a:schemeClr val="bg1"/>
                </a:solidFill>
              </a:rPr>
              <a:t>Cuestionario 1 (35%): Temas: S1, S2, S3.</a:t>
            </a:r>
          </a:p>
          <a:p>
            <a:r>
              <a:rPr lang="es-CO" sz="1700" dirty="0">
                <a:solidFill>
                  <a:schemeClr val="bg1"/>
                </a:solidFill>
              </a:rPr>
              <a:t>	</a:t>
            </a:r>
            <a:r>
              <a:rPr lang="es-CO" sz="1700" dirty="0" smtClean="0">
                <a:solidFill>
                  <a:schemeClr val="bg1"/>
                </a:solidFill>
              </a:rPr>
              <a:t>Cuestionario 2 (35%): Temas: S4, S5, S6, S7.</a:t>
            </a:r>
          </a:p>
          <a:p>
            <a:r>
              <a:rPr lang="es-CO" sz="1700" dirty="0">
                <a:solidFill>
                  <a:schemeClr val="bg1"/>
                </a:solidFill>
              </a:rPr>
              <a:t>	</a:t>
            </a:r>
            <a:r>
              <a:rPr lang="es-CO" sz="1700" dirty="0" smtClean="0">
                <a:solidFill>
                  <a:schemeClr val="bg1"/>
                </a:solidFill>
              </a:rPr>
              <a:t>Cuestionario 3 (30%): Temas: S8, S9, S10, S11.</a:t>
            </a:r>
          </a:p>
          <a:p>
            <a:r>
              <a:rPr lang="es-CO" sz="1700" dirty="0" smtClean="0">
                <a:solidFill>
                  <a:schemeClr val="bg1"/>
                </a:solidFill>
              </a:rPr>
              <a:t>Nota total del curso: promedio ponderado de las tres actividades. Debe ser mayor a 3.5 para aprobar el curso</a:t>
            </a:r>
          </a:p>
          <a:p>
            <a:endParaRPr lang="es-CO" sz="1700" dirty="0">
              <a:solidFill>
                <a:schemeClr val="bg1"/>
              </a:solidFill>
            </a:endParaRPr>
          </a:p>
          <a:p>
            <a:pPr marL="285750" indent="-285750">
              <a:buFont typeface="Arial" panose="020B0604020202020204" pitchFamily="34" charset="0"/>
              <a:buChar char="•"/>
            </a:pPr>
            <a:r>
              <a:rPr lang="es-CO" sz="1700" dirty="0" smtClean="0">
                <a:solidFill>
                  <a:schemeClr val="bg1"/>
                </a:solidFill>
              </a:rPr>
              <a:t>COMUNICACIÓN: Plataforma </a:t>
            </a:r>
            <a:r>
              <a:rPr lang="es-CO" sz="1700" dirty="0" err="1" smtClean="0">
                <a:solidFill>
                  <a:schemeClr val="bg1"/>
                </a:solidFill>
              </a:rPr>
              <a:t>moodle</a:t>
            </a:r>
            <a:r>
              <a:rPr lang="es-CO" sz="1700" dirty="0">
                <a:solidFill>
                  <a:schemeClr val="bg1"/>
                </a:solidFill>
              </a:rPr>
              <a:t> </a:t>
            </a:r>
            <a:r>
              <a:rPr lang="es-CO" sz="1700" dirty="0" smtClean="0">
                <a:solidFill>
                  <a:schemeClr val="bg1"/>
                </a:solidFill>
              </a:rPr>
              <a:t>(Aula Virtual) tiene un canal de chat para comunicación en cada curso. Espacios sincrónicos antes del inicio de clase y al final de ésta. </a:t>
            </a:r>
            <a:endParaRPr lang="en-US" sz="1700" dirty="0">
              <a:solidFill>
                <a:schemeClr val="bg1"/>
              </a:solidFill>
            </a:endParaRPr>
          </a:p>
          <a:p>
            <a:endParaRPr lang="en-US" sz="1700" dirty="0"/>
          </a:p>
        </p:txBody>
      </p:sp>
    </p:spTree>
    <p:extLst>
      <p:ext uri="{BB962C8B-B14F-4D97-AF65-F5344CB8AC3E}">
        <p14:creationId xmlns:p14="http://schemas.microsoft.com/office/powerpoint/2010/main" val="2881650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pic>
        <p:nvPicPr>
          <p:cNvPr id="6" name="Imagen 5"/>
          <p:cNvPicPr>
            <a:picLocks noChangeAspect="1"/>
          </p:cNvPicPr>
          <p:nvPr/>
        </p:nvPicPr>
        <p:blipFill>
          <a:blip r:embed="rId2"/>
          <a:stretch>
            <a:fillRect/>
          </a:stretch>
        </p:blipFill>
        <p:spPr>
          <a:xfrm>
            <a:off x="1" y="2737"/>
            <a:ext cx="9144000" cy="7045376"/>
          </a:xfrm>
          <a:prstGeom prst="rect">
            <a:avLst/>
          </a:prstGeom>
        </p:spPr>
      </p:pic>
    </p:spTree>
    <p:extLst>
      <p:ext uri="{BB962C8B-B14F-4D97-AF65-F5344CB8AC3E}">
        <p14:creationId xmlns:p14="http://schemas.microsoft.com/office/powerpoint/2010/main" val="3866251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redondeado 11"/>
          <p:cNvSpPr/>
          <p:nvPr/>
        </p:nvSpPr>
        <p:spPr>
          <a:xfrm rot="5400000">
            <a:off x="1143000" y="-1143000"/>
            <a:ext cx="6858000" cy="9144000"/>
          </a:xfrm>
          <a:prstGeom prst="roundRect">
            <a:avLst/>
          </a:prstGeom>
          <a:gradFill flip="none" rotWithShape="1">
            <a:gsLst>
              <a:gs pos="0">
                <a:srgbClr val="183357">
                  <a:shade val="30000"/>
                  <a:satMod val="115000"/>
                </a:srgbClr>
              </a:gs>
              <a:gs pos="50000">
                <a:srgbClr val="183357">
                  <a:shade val="67500"/>
                  <a:satMod val="115000"/>
                </a:srgbClr>
              </a:gs>
              <a:gs pos="100000">
                <a:srgbClr val="183357">
                  <a:shade val="100000"/>
                  <a:satMod val="115000"/>
                </a:srgbClr>
              </a:gs>
            </a:gsLst>
            <a:lin ang="108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Imagen 12"/>
          <p:cNvPicPr>
            <a:picLocks noChangeAspect="1"/>
          </p:cNvPicPr>
          <p:nvPr/>
        </p:nvPicPr>
        <p:blipFill rotWithShape="1">
          <a:blip r:embed="rId2" cstate="print">
            <a:extLst>
              <a:ext uri="{28A0092B-C50C-407E-A947-70E740481C1C}">
                <a14:useLocalDpi xmlns:a14="http://schemas.microsoft.com/office/drawing/2010/main" val="0"/>
              </a:ext>
            </a:extLst>
          </a:blip>
          <a:srcRect l="44580" t="73718" r="40421"/>
          <a:stretch/>
        </p:blipFill>
        <p:spPr>
          <a:xfrm>
            <a:off x="6553161" y="4012518"/>
            <a:ext cx="3511140" cy="6048605"/>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405" y="183582"/>
            <a:ext cx="1879972" cy="1879972"/>
          </a:xfrm>
          <a:prstGeom prst="rect">
            <a:avLst/>
          </a:prstGeom>
        </p:spPr>
      </p:pic>
      <p:pic>
        <p:nvPicPr>
          <p:cNvPr id="18" name="Imagen 17"/>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619857" y="5479622"/>
            <a:ext cx="688874" cy="985662"/>
          </a:xfrm>
          <a:prstGeom prst="rect">
            <a:avLst/>
          </a:prstGeom>
        </p:spPr>
      </p:pic>
      <p:sp>
        <p:nvSpPr>
          <p:cNvPr id="9" name="CuadroTexto 8"/>
          <p:cNvSpPr txBox="1"/>
          <p:nvPr/>
        </p:nvSpPr>
        <p:spPr>
          <a:xfrm>
            <a:off x="1183728" y="428470"/>
            <a:ext cx="5696363" cy="523220"/>
          </a:xfrm>
          <a:prstGeom prst="rect">
            <a:avLst/>
          </a:prstGeom>
          <a:noFill/>
        </p:spPr>
        <p:txBody>
          <a:bodyPr wrap="square" rtlCol="0">
            <a:spAutoFit/>
          </a:bodyPr>
          <a:lstStyle/>
          <a:p>
            <a:r>
              <a:rPr lang="es-MX" sz="2800" b="1" dirty="0" smtClean="0">
                <a:solidFill>
                  <a:schemeClr val="bg1"/>
                </a:solidFill>
                <a:latin typeface="Calibri" panose="020F0502020204030204" pitchFamily="34" charset="0"/>
                <a:cs typeface="Calibri" panose="020F0502020204030204" pitchFamily="34" charset="0"/>
              </a:rPr>
              <a:t>CONTENIDO GENERAL DEL CURSO</a:t>
            </a:r>
            <a:endParaRPr lang="en-US" sz="2800" b="1" dirty="0">
              <a:solidFill>
                <a:schemeClr val="bg1"/>
              </a:solidFill>
              <a:latin typeface="Calibri" panose="020F0502020204030204" pitchFamily="34" charset="0"/>
              <a:cs typeface="Calibri" panose="020F0502020204030204" pitchFamily="34" charset="0"/>
            </a:endParaRPr>
          </a:p>
        </p:txBody>
      </p:sp>
      <p:graphicFrame>
        <p:nvGraphicFramePr>
          <p:cNvPr id="3" name="Tabla 2"/>
          <p:cNvGraphicFramePr>
            <a:graphicFrameLocks noGrp="1"/>
          </p:cNvGraphicFramePr>
          <p:nvPr>
            <p:extLst>
              <p:ext uri="{D42A27DB-BD31-4B8C-83A1-F6EECF244321}">
                <p14:modId xmlns:p14="http://schemas.microsoft.com/office/powerpoint/2010/main" val="3832583620"/>
              </p:ext>
            </p:extLst>
          </p:nvPr>
        </p:nvGraphicFramePr>
        <p:xfrm>
          <a:off x="336147" y="1151533"/>
          <a:ext cx="8732230" cy="4820920"/>
        </p:xfrm>
        <a:graphic>
          <a:graphicData uri="http://schemas.openxmlformats.org/drawingml/2006/table">
            <a:tbl>
              <a:tblPr firstRow="1" bandRow="1">
                <a:tableStyleId>{BC89EF96-8CEA-46FF-86C4-4CE0E7609802}</a:tableStyleId>
              </a:tblPr>
              <a:tblGrid>
                <a:gridCol w="1874230">
                  <a:extLst>
                    <a:ext uri="{9D8B030D-6E8A-4147-A177-3AD203B41FA5}">
                      <a16:colId xmlns:a16="http://schemas.microsoft.com/office/drawing/2014/main" val="4178218134"/>
                    </a:ext>
                  </a:extLst>
                </a:gridCol>
                <a:gridCol w="6858000">
                  <a:extLst>
                    <a:ext uri="{9D8B030D-6E8A-4147-A177-3AD203B41FA5}">
                      <a16:colId xmlns:a16="http://schemas.microsoft.com/office/drawing/2014/main" val="1456553551"/>
                    </a:ext>
                  </a:extLst>
                </a:gridCol>
              </a:tblGrid>
              <a:tr h="370840">
                <a:tc>
                  <a:txBody>
                    <a:bodyPr/>
                    <a:lstStyle/>
                    <a:p>
                      <a:pPr algn="ctr"/>
                      <a:r>
                        <a:rPr lang="es-CO" dirty="0" smtClean="0">
                          <a:solidFill>
                            <a:schemeClr val="bg1"/>
                          </a:solidFill>
                        </a:rPr>
                        <a:t> SEMANA </a:t>
                      </a:r>
                      <a:endParaRPr lang="es-CO" dirty="0">
                        <a:solidFill>
                          <a:schemeClr val="bg1"/>
                        </a:solidFill>
                      </a:endParaRPr>
                    </a:p>
                  </a:txBody>
                  <a:tcPr>
                    <a:noFill/>
                  </a:tcPr>
                </a:tc>
                <a:tc>
                  <a:txBody>
                    <a:bodyPr/>
                    <a:lstStyle/>
                    <a:p>
                      <a:pPr algn="ctr"/>
                      <a:r>
                        <a:rPr lang="es-CO" dirty="0" smtClean="0">
                          <a:solidFill>
                            <a:schemeClr val="bg1"/>
                          </a:solidFill>
                        </a:rPr>
                        <a:t>CONTENIDO</a:t>
                      </a:r>
                      <a:endParaRPr lang="es-CO" dirty="0">
                        <a:solidFill>
                          <a:schemeClr val="bg1"/>
                        </a:solidFill>
                      </a:endParaRPr>
                    </a:p>
                  </a:txBody>
                  <a:tcPr>
                    <a:noFill/>
                  </a:tcPr>
                </a:tc>
                <a:extLst>
                  <a:ext uri="{0D108BD9-81ED-4DB2-BD59-A6C34878D82A}">
                    <a16:rowId xmlns:a16="http://schemas.microsoft.com/office/drawing/2014/main" val="28821144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1 </a:t>
                      </a:r>
                    </a:p>
                  </a:txBody>
                  <a:tcPr>
                    <a:noFill/>
                  </a:tcPr>
                </a:tc>
                <a:tc>
                  <a:txBody>
                    <a:bodyPr/>
                    <a:lstStyle/>
                    <a:p>
                      <a:r>
                        <a:rPr lang="es-CO" dirty="0" smtClean="0">
                          <a:solidFill>
                            <a:schemeClr val="bg1">
                              <a:lumMod val="95000"/>
                            </a:schemeClr>
                          </a:solidFill>
                        </a:rPr>
                        <a:t>Presentación del Curso </a:t>
                      </a:r>
                      <a:r>
                        <a:rPr lang="es-CO" baseline="0" dirty="0" smtClean="0">
                          <a:solidFill>
                            <a:schemeClr val="bg1">
                              <a:lumMod val="95000"/>
                            </a:schemeClr>
                          </a:solidFill>
                        </a:rPr>
                        <a:t> - Introducción a la Probabilidad.</a:t>
                      </a:r>
                      <a:endParaRPr lang="es-CO" dirty="0">
                        <a:solidFill>
                          <a:schemeClr val="bg1">
                            <a:lumMod val="95000"/>
                          </a:schemeClr>
                        </a:solidFill>
                      </a:endParaRPr>
                    </a:p>
                  </a:txBody>
                  <a:tcPr>
                    <a:noFill/>
                  </a:tcPr>
                </a:tc>
                <a:extLst>
                  <a:ext uri="{0D108BD9-81ED-4DB2-BD59-A6C34878D82A}">
                    <a16:rowId xmlns:a16="http://schemas.microsoft.com/office/drawing/2014/main" val="85889981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2 </a:t>
                      </a:r>
                    </a:p>
                  </a:txBody>
                  <a:tcPr>
                    <a:noFill/>
                  </a:tcPr>
                </a:tc>
                <a:tc>
                  <a:txBody>
                    <a:bodyPr/>
                    <a:lstStyle/>
                    <a:p>
                      <a:r>
                        <a:rPr lang="es-CO" dirty="0" smtClean="0">
                          <a:solidFill>
                            <a:schemeClr val="bg1">
                              <a:lumMod val="95000"/>
                            </a:schemeClr>
                          </a:solidFill>
                        </a:rPr>
                        <a:t>Técnicas de Conteo</a:t>
                      </a:r>
                      <a:endParaRPr lang="es-CO" dirty="0">
                        <a:solidFill>
                          <a:schemeClr val="bg1">
                            <a:lumMod val="95000"/>
                          </a:schemeClr>
                        </a:solidFill>
                      </a:endParaRPr>
                    </a:p>
                  </a:txBody>
                  <a:tcPr>
                    <a:noFill/>
                  </a:tcPr>
                </a:tc>
                <a:extLst>
                  <a:ext uri="{0D108BD9-81ED-4DB2-BD59-A6C34878D82A}">
                    <a16:rowId xmlns:a16="http://schemas.microsoft.com/office/drawing/2014/main" val="34079926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3 </a:t>
                      </a:r>
                    </a:p>
                  </a:txBody>
                  <a:tcPr>
                    <a:noFill/>
                  </a:tcPr>
                </a:tc>
                <a:tc>
                  <a:txBody>
                    <a:bodyPr/>
                    <a:lstStyle/>
                    <a:p>
                      <a:r>
                        <a:rPr lang="es-CO" dirty="0" smtClean="0">
                          <a:solidFill>
                            <a:schemeClr val="bg1">
                              <a:lumMod val="95000"/>
                            </a:schemeClr>
                          </a:solidFill>
                        </a:rPr>
                        <a:t>Conceptos de Probabilidad – Eventos Excluyentes y No Excluyentes</a:t>
                      </a:r>
                      <a:endParaRPr lang="es-CO" dirty="0">
                        <a:solidFill>
                          <a:schemeClr val="bg1">
                            <a:lumMod val="95000"/>
                          </a:schemeClr>
                        </a:solidFill>
                      </a:endParaRPr>
                    </a:p>
                  </a:txBody>
                  <a:tcPr>
                    <a:noFill/>
                  </a:tcPr>
                </a:tc>
                <a:extLst>
                  <a:ext uri="{0D108BD9-81ED-4DB2-BD59-A6C34878D82A}">
                    <a16:rowId xmlns:a16="http://schemas.microsoft.com/office/drawing/2014/main" val="60192166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4 </a:t>
                      </a:r>
                    </a:p>
                  </a:txBody>
                  <a:tcPr>
                    <a:noFill/>
                  </a:tcPr>
                </a:tc>
                <a:tc>
                  <a:txBody>
                    <a:bodyPr/>
                    <a:lstStyle/>
                    <a:p>
                      <a:r>
                        <a:rPr lang="es-CO" dirty="0" smtClean="0">
                          <a:solidFill>
                            <a:schemeClr val="bg1">
                              <a:lumMod val="95000"/>
                            </a:schemeClr>
                          </a:solidFill>
                        </a:rPr>
                        <a:t>Conceptos de Probabilidad – Eventos  Dependientes e</a:t>
                      </a:r>
                      <a:r>
                        <a:rPr lang="es-CO" baseline="0" dirty="0" smtClean="0">
                          <a:solidFill>
                            <a:schemeClr val="bg1">
                              <a:lumMod val="95000"/>
                            </a:schemeClr>
                          </a:solidFill>
                        </a:rPr>
                        <a:t> Independientes</a:t>
                      </a:r>
                      <a:r>
                        <a:rPr lang="es-CO" dirty="0" smtClean="0">
                          <a:solidFill>
                            <a:schemeClr val="bg1">
                              <a:lumMod val="95000"/>
                            </a:schemeClr>
                          </a:solidFill>
                        </a:rPr>
                        <a:t>.</a:t>
                      </a:r>
                      <a:endParaRPr lang="es-CO" dirty="0">
                        <a:solidFill>
                          <a:schemeClr val="bg1">
                            <a:lumMod val="95000"/>
                          </a:schemeClr>
                        </a:solidFill>
                      </a:endParaRPr>
                    </a:p>
                  </a:txBody>
                  <a:tcPr>
                    <a:noFill/>
                  </a:tcPr>
                </a:tc>
                <a:extLst>
                  <a:ext uri="{0D108BD9-81ED-4DB2-BD59-A6C34878D82A}">
                    <a16:rowId xmlns:a16="http://schemas.microsoft.com/office/drawing/2014/main" val="255230263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5 </a:t>
                      </a:r>
                    </a:p>
                  </a:txBody>
                  <a:tcPr>
                    <a:noFill/>
                  </a:tcPr>
                </a:tc>
                <a:tc>
                  <a:txBody>
                    <a:bodyPr/>
                    <a:lstStyle/>
                    <a:p>
                      <a:r>
                        <a:rPr lang="es-CO" dirty="0" smtClean="0">
                          <a:solidFill>
                            <a:schemeClr val="bg1">
                              <a:lumMod val="95000"/>
                            </a:schemeClr>
                          </a:solidFill>
                        </a:rPr>
                        <a:t>Teorema de </a:t>
                      </a:r>
                      <a:r>
                        <a:rPr lang="es-CO" dirty="0" err="1" smtClean="0">
                          <a:solidFill>
                            <a:schemeClr val="bg1">
                              <a:lumMod val="95000"/>
                            </a:schemeClr>
                          </a:solidFill>
                        </a:rPr>
                        <a:t>Bayes</a:t>
                      </a:r>
                      <a:r>
                        <a:rPr lang="es-CO" dirty="0" smtClean="0">
                          <a:solidFill>
                            <a:schemeClr val="bg1">
                              <a:lumMod val="95000"/>
                            </a:schemeClr>
                          </a:solidFill>
                        </a:rPr>
                        <a:t>.</a:t>
                      </a:r>
                      <a:endParaRPr lang="es-CO" dirty="0">
                        <a:solidFill>
                          <a:schemeClr val="bg1">
                            <a:lumMod val="95000"/>
                          </a:schemeClr>
                        </a:solidFill>
                      </a:endParaRPr>
                    </a:p>
                  </a:txBody>
                  <a:tcPr>
                    <a:noFill/>
                  </a:tcPr>
                </a:tc>
                <a:extLst>
                  <a:ext uri="{0D108BD9-81ED-4DB2-BD59-A6C34878D82A}">
                    <a16:rowId xmlns:a16="http://schemas.microsoft.com/office/drawing/2014/main" val="33261122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6 </a:t>
                      </a:r>
                    </a:p>
                  </a:txBody>
                  <a:tcPr>
                    <a:noFill/>
                  </a:tcPr>
                </a:tc>
                <a:tc>
                  <a:txBody>
                    <a:bodyPr/>
                    <a:lstStyle/>
                    <a:p>
                      <a:r>
                        <a:rPr lang="es-CO" dirty="0" smtClean="0">
                          <a:solidFill>
                            <a:schemeClr val="bg1">
                              <a:lumMod val="95000"/>
                            </a:schemeClr>
                          </a:solidFill>
                        </a:rPr>
                        <a:t>Introducción a las Distribuciones</a:t>
                      </a:r>
                      <a:r>
                        <a:rPr lang="es-CO" baseline="0" dirty="0" smtClean="0">
                          <a:solidFill>
                            <a:schemeClr val="bg1">
                              <a:lumMod val="95000"/>
                            </a:schemeClr>
                          </a:solidFill>
                        </a:rPr>
                        <a:t> de Probabilidad.</a:t>
                      </a:r>
                      <a:endParaRPr lang="es-CO" dirty="0">
                        <a:solidFill>
                          <a:schemeClr val="bg1">
                            <a:lumMod val="95000"/>
                          </a:schemeClr>
                        </a:solidFill>
                      </a:endParaRPr>
                    </a:p>
                  </a:txBody>
                  <a:tcPr>
                    <a:noFill/>
                  </a:tcPr>
                </a:tc>
                <a:extLst>
                  <a:ext uri="{0D108BD9-81ED-4DB2-BD59-A6C34878D82A}">
                    <a16:rowId xmlns:a16="http://schemas.microsoft.com/office/drawing/2014/main" val="131758094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7 </a:t>
                      </a:r>
                    </a:p>
                  </a:txBody>
                  <a:tcPr>
                    <a:noFill/>
                  </a:tcPr>
                </a:tc>
                <a:tc>
                  <a:txBody>
                    <a:bodyPr/>
                    <a:lstStyle/>
                    <a:p>
                      <a:r>
                        <a:rPr lang="es-CO" dirty="0" smtClean="0">
                          <a:solidFill>
                            <a:schemeClr val="bg1">
                              <a:lumMod val="95000"/>
                            </a:schemeClr>
                          </a:solidFill>
                        </a:rPr>
                        <a:t>Distribuciones Binomial</a:t>
                      </a:r>
                      <a:r>
                        <a:rPr lang="es-CO" baseline="0" dirty="0" smtClean="0">
                          <a:solidFill>
                            <a:schemeClr val="bg1">
                              <a:lumMod val="95000"/>
                            </a:schemeClr>
                          </a:solidFill>
                        </a:rPr>
                        <a:t> y de </a:t>
                      </a:r>
                      <a:r>
                        <a:rPr lang="es-CO" baseline="0" dirty="0" err="1" smtClean="0">
                          <a:solidFill>
                            <a:schemeClr val="bg1">
                              <a:lumMod val="95000"/>
                            </a:schemeClr>
                          </a:solidFill>
                        </a:rPr>
                        <a:t>Poisson</a:t>
                      </a:r>
                      <a:r>
                        <a:rPr lang="es-CO" baseline="0" dirty="0" smtClean="0">
                          <a:solidFill>
                            <a:schemeClr val="bg1">
                              <a:lumMod val="95000"/>
                            </a:schemeClr>
                          </a:solidFill>
                        </a:rPr>
                        <a:t>.</a:t>
                      </a:r>
                      <a:endParaRPr lang="es-CO" dirty="0">
                        <a:solidFill>
                          <a:schemeClr val="bg1">
                            <a:lumMod val="95000"/>
                          </a:schemeClr>
                        </a:solidFill>
                      </a:endParaRPr>
                    </a:p>
                  </a:txBody>
                  <a:tcPr>
                    <a:noFill/>
                  </a:tcPr>
                </a:tc>
                <a:extLst>
                  <a:ext uri="{0D108BD9-81ED-4DB2-BD59-A6C34878D82A}">
                    <a16:rowId xmlns:a16="http://schemas.microsoft.com/office/drawing/2014/main" val="373675085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8 </a:t>
                      </a:r>
                    </a:p>
                  </a:txBody>
                  <a:tcPr>
                    <a:noFill/>
                  </a:tcPr>
                </a:tc>
                <a:tc>
                  <a:txBody>
                    <a:bodyPr/>
                    <a:lstStyle/>
                    <a:p>
                      <a:r>
                        <a:rPr lang="es-CO" dirty="0" smtClean="0">
                          <a:solidFill>
                            <a:schemeClr val="bg1">
                              <a:lumMod val="95000"/>
                            </a:schemeClr>
                          </a:solidFill>
                        </a:rPr>
                        <a:t>Distribución </a:t>
                      </a:r>
                      <a:r>
                        <a:rPr lang="es-CO" dirty="0" err="1" smtClean="0">
                          <a:solidFill>
                            <a:schemeClr val="bg1">
                              <a:lumMod val="95000"/>
                            </a:schemeClr>
                          </a:solidFill>
                        </a:rPr>
                        <a:t>Hipergeométrica</a:t>
                      </a:r>
                      <a:r>
                        <a:rPr lang="es-CO" dirty="0" smtClean="0">
                          <a:solidFill>
                            <a:schemeClr val="bg1">
                              <a:lumMod val="95000"/>
                            </a:schemeClr>
                          </a:solidFill>
                        </a:rPr>
                        <a:t>.</a:t>
                      </a:r>
                      <a:endParaRPr lang="es-CO" dirty="0">
                        <a:solidFill>
                          <a:schemeClr val="bg1">
                            <a:lumMod val="95000"/>
                          </a:schemeClr>
                        </a:solidFill>
                      </a:endParaRPr>
                    </a:p>
                  </a:txBody>
                  <a:tcPr>
                    <a:noFill/>
                  </a:tcPr>
                </a:tc>
                <a:extLst>
                  <a:ext uri="{0D108BD9-81ED-4DB2-BD59-A6C34878D82A}">
                    <a16:rowId xmlns:a16="http://schemas.microsoft.com/office/drawing/2014/main" val="345735028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9 </a:t>
                      </a:r>
                    </a:p>
                  </a:txBody>
                  <a:tcPr>
                    <a:noFill/>
                  </a:tcPr>
                </a:tc>
                <a:tc>
                  <a:txBody>
                    <a:bodyPr/>
                    <a:lstStyle/>
                    <a:p>
                      <a:r>
                        <a:rPr lang="es-CO" dirty="0" smtClean="0">
                          <a:solidFill>
                            <a:schemeClr val="bg1">
                              <a:lumMod val="95000"/>
                            </a:schemeClr>
                          </a:solidFill>
                        </a:rPr>
                        <a:t>Distribuciones de</a:t>
                      </a:r>
                      <a:r>
                        <a:rPr lang="es-CO" baseline="0" dirty="0" smtClean="0">
                          <a:solidFill>
                            <a:schemeClr val="bg1">
                              <a:lumMod val="95000"/>
                            </a:schemeClr>
                          </a:solidFill>
                        </a:rPr>
                        <a:t> Probabilidad Continua – Distribución Normal</a:t>
                      </a:r>
                      <a:endParaRPr lang="es-CO" dirty="0">
                        <a:solidFill>
                          <a:schemeClr val="bg1">
                            <a:lumMod val="95000"/>
                          </a:schemeClr>
                        </a:solidFill>
                      </a:endParaRPr>
                    </a:p>
                  </a:txBody>
                  <a:tcPr>
                    <a:noFill/>
                  </a:tcPr>
                </a:tc>
                <a:extLst>
                  <a:ext uri="{0D108BD9-81ED-4DB2-BD59-A6C34878D82A}">
                    <a16:rowId xmlns:a16="http://schemas.microsoft.com/office/drawing/2014/main" val="107734092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10 </a:t>
                      </a:r>
                    </a:p>
                  </a:txBody>
                  <a:tcPr>
                    <a:noFill/>
                  </a:tcPr>
                </a:tc>
                <a:tc>
                  <a:txBody>
                    <a:bodyPr/>
                    <a:lstStyle/>
                    <a:p>
                      <a:r>
                        <a:rPr lang="es-CO" dirty="0" smtClean="0">
                          <a:solidFill>
                            <a:schemeClr val="bg1">
                              <a:lumMod val="95000"/>
                            </a:schemeClr>
                          </a:solidFill>
                        </a:rPr>
                        <a:t>Distribución Normal </a:t>
                      </a:r>
                      <a:r>
                        <a:rPr lang="es-CO" dirty="0" err="1" smtClean="0">
                          <a:solidFill>
                            <a:schemeClr val="bg1">
                              <a:lumMod val="95000"/>
                            </a:schemeClr>
                          </a:solidFill>
                        </a:rPr>
                        <a:t>Estandar</a:t>
                      </a:r>
                      <a:r>
                        <a:rPr lang="es-CO" dirty="0" smtClean="0">
                          <a:solidFill>
                            <a:schemeClr val="bg1">
                              <a:lumMod val="95000"/>
                            </a:schemeClr>
                          </a:solidFill>
                        </a:rPr>
                        <a:t>.</a:t>
                      </a:r>
                      <a:endParaRPr lang="es-CO" dirty="0">
                        <a:solidFill>
                          <a:schemeClr val="bg1">
                            <a:lumMod val="95000"/>
                          </a:schemeClr>
                        </a:solidFill>
                      </a:endParaRPr>
                    </a:p>
                  </a:txBody>
                  <a:tcPr>
                    <a:noFill/>
                  </a:tcPr>
                </a:tc>
                <a:extLst>
                  <a:ext uri="{0D108BD9-81ED-4DB2-BD59-A6C34878D82A}">
                    <a16:rowId xmlns:a16="http://schemas.microsoft.com/office/drawing/2014/main" val="22148468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11</a:t>
                      </a:r>
                    </a:p>
                  </a:txBody>
                  <a:tcPr>
                    <a:noFill/>
                  </a:tcPr>
                </a:tc>
                <a:tc>
                  <a:txBody>
                    <a:bodyPr/>
                    <a:lstStyle/>
                    <a:p>
                      <a:r>
                        <a:rPr lang="es-CO" dirty="0" smtClean="0">
                          <a:solidFill>
                            <a:schemeClr val="bg1">
                              <a:lumMod val="95000"/>
                            </a:schemeClr>
                          </a:solidFill>
                        </a:rPr>
                        <a:t>Concepto</a:t>
                      </a:r>
                      <a:r>
                        <a:rPr lang="es-CO" baseline="0" dirty="0" smtClean="0">
                          <a:solidFill>
                            <a:schemeClr val="bg1">
                              <a:lumMod val="95000"/>
                            </a:schemeClr>
                          </a:solidFill>
                        </a:rPr>
                        <a:t> de Inferencia Estadística – Técnicas </a:t>
                      </a:r>
                      <a:r>
                        <a:rPr lang="es-CO" baseline="0" smtClean="0">
                          <a:solidFill>
                            <a:schemeClr val="bg1">
                              <a:lumMod val="95000"/>
                            </a:schemeClr>
                          </a:solidFill>
                        </a:rPr>
                        <a:t>de Conteo.</a:t>
                      </a:r>
                      <a:endParaRPr lang="es-CO" dirty="0">
                        <a:solidFill>
                          <a:schemeClr val="bg1">
                            <a:lumMod val="95000"/>
                          </a:schemeClr>
                        </a:solidFill>
                      </a:endParaRPr>
                    </a:p>
                  </a:txBody>
                  <a:tcPr>
                    <a:noFill/>
                  </a:tcPr>
                </a:tc>
                <a:extLst>
                  <a:ext uri="{0D108BD9-81ED-4DB2-BD59-A6C34878D82A}">
                    <a16:rowId xmlns:a16="http://schemas.microsoft.com/office/drawing/2014/main" val="387070617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smtClean="0">
                          <a:solidFill>
                            <a:schemeClr val="bg1"/>
                          </a:solidFill>
                          <a:latin typeface="Century Gothic" panose="020B0502020202020204" pitchFamily="34" charset="0"/>
                        </a:rPr>
                        <a:t>SEMANA 12</a:t>
                      </a:r>
                    </a:p>
                  </a:txBody>
                  <a:tcPr>
                    <a:noFill/>
                  </a:tcPr>
                </a:tc>
                <a:tc>
                  <a:txBody>
                    <a:bodyPr/>
                    <a:lstStyle/>
                    <a:p>
                      <a:r>
                        <a:rPr lang="es-CO" dirty="0" smtClean="0">
                          <a:solidFill>
                            <a:schemeClr val="bg1">
                              <a:lumMod val="95000"/>
                            </a:schemeClr>
                          </a:solidFill>
                        </a:rPr>
                        <a:t>Tamaños de muestras.</a:t>
                      </a:r>
                      <a:endParaRPr lang="es-CO" dirty="0">
                        <a:solidFill>
                          <a:schemeClr val="bg1">
                            <a:lumMod val="95000"/>
                          </a:schemeClr>
                        </a:solidFill>
                      </a:endParaRPr>
                    </a:p>
                  </a:txBody>
                  <a:tcPr>
                    <a:noFill/>
                  </a:tcPr>
                </a:tc>
                <a:extLst>
                  <a:ext uri="{0D108BD9-81ED-4DB2-BD59-A6C34878D82A}">
                    <a16:rowId xmlns:a16="http://schemas.microsoft.com/office/drawing/2014/main" val="4250629272"/>
                  </a:ext>
                </a:extLst>
              </a:tr>
            </a:tbl>
          </a:graphicData>
        </a:graphic>
      </p:graphicFrame>
    </p:spTree>
    <p:extLst>
      <p:ext uri="{BB962C8B-B14F-4D97-AF65-F5344CB8AC3E}">
        <p14:creationId xmlns:p14="http://schemas.microsoft.com/office/powerpoint/2010/main" val="17263924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 y="0"/>
            <a:ext cx="4791806" cy="6858000"/>
          </a:xfrm>
          <a:prstGeom prst="rect">
            <a:avLst/>
          </a:prstGeom>
          <a:solidFill>
            <a:srgbClr val="4A318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4791807" y="0"/>
            <a:ext cx="4352193" cy="6858000"/>
          </a:xfrm>
          <a:prstGeom prst="rect">
            <a:avLst/>
          </a:prstGeom>
          <a:solidFill>
            <a:srgbClr val="1833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2" cstate="print">
            <a:extLst>
              <a:ext uri="{28A0092B-C50C-407E-A947-70E740481C1C}">
                <a14:useLocalDpi xmlns:a14="http://schemas.microsoft.com/office/drawing/2010/main" val="0"/>
              </a:ext>
            </a:extLst>
          </a:blip>
          <a:srcRect r="6573"/>
          <a:stretch/>
        </p:blipFill>
        <p:spPr>
          <a:xfrm>
            <a:off x="2761591" y="1112515"/>
            <a:ext cx="6373618" cy="4632969"/>
          </a:xfrm>
          <a:prstGeom prst="rect">
            <a:avLst/>
          </a:prstGeom>
        </p:spPr>
      </p:pic>
      <p:sp>
        <p:nvSpPr>
          <p:cNvPr id="11" name="Elipse 10"/>
          <p:cNvSpPr/>
          <p:nvPr/>
        </p:nvSpPr>
        <p:spPr>
          <a:xfrm>
            <a:off x="3156439" y="1477108"/>
            <a:ext cx="3313967" cy="3130062"/>
          </a:xfrm>
          <a:prstGeom prst="ellipse">
            <a:avLst/>
          </a:prstGeom>
          <a:solidFill>
            <a:srgbClr val="7030A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6363609" y="5877709"/>
            <a:ext cx="2714805" cy="954107"/>
          </a:xfrm>
          <a:prstGeom prst="rect">
            <a:avLst/>
          </a:prstGeom>
          <a:noFill/>
        </p:spPr>
        <p:txBody>
          <a:bodyPr wrap="square" rtlCol="0">
            <a:spAutoFit/>
          </a:bodyPr>
          <a:lstStyle/>
          <a:p>
            <a:pPr algn="ctr"/>
            <a:r>
              <a:rPr lang="es-MX" sz="2800" dirty="0" smtClean="0">
                <a:solidFill>
                  <a:schemeClr val="bg1"/>
                </a:solidFill>
                <a:latin typeface="Arial" panose="020B0604020202020204" pitchFamily="34" charset="0"/>
                <a:cs typeface="Arial" panose="020B0604020202020204" pitchFamily="34" charset="0"/>
              </a:rPr>
              <a:t>FIN DE 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4" name="Imagen 13"/>
          <p:cNvPicPr>
            <a:picLocks noChangeAspect="1"/>
          </p:cNvPicPr>
          <p:nvPr/>
        </p:nvPicPr>
        <p:blipFill rotWithShape="1">
          <a:blip r:embed="rId3" cstate="print">
            <a:extLst>
              <a:ext uri="{28A0092B-C50C-407E-A947-70E740481C1C}">
                <a14:useLocalDpi xmlns:a14="http://schemas.microsoft.com/office/drawing/2010/main" val="0"/>
              </a:ext>
            </a:extLst>
          </a:blip>
          <a:srcRect r="53250"/>
          <a:stretch/>
        </p:blipFill>
        <p:spPr>
          <a:xfrm rot="19793472" flipH="1">
            <a:off x="7648286" y="443344"/>
            <a:ext cx="3267000" cy="5574803"/>
          </a:xfrm>
          <a:prstGeom prst="rect">
            <a:avLst/>
          </a:prstGeom>
        </p:spPr>
      </p:pic>
      <p:pic>
        <p:nvPicPr>
          <p:cNvPr id="15" name="Imagen 14"/>
          <p:cNvPicPr>
            <a:picLocks noChangeAspect="1"/>
          </p:cNvPicPr>
          <p:nvPr/>
        </p:nvPicPr>
        <p:blipFill rotWithShape="1">
          <a:blip r:embed="rId3" cstate="print">
            <a:extLst>
              <a:ext uri="{28A0092B-C50C-407E-A947-70E740481C1C}">
                <a14:useLocalDpi xmlns:a14="http://schemas.microsoft.com/office/drawing/2010/main" val="0"/>
              </a:ext>
            </a:extLst>
          </a:blip>
          <a:srcRect l="61197"/>
          <a:stretch/>
        </p:blipFill>
        <p:spPr>
          <a:xfrm>
            <a:off x="868762" y="758"/>
            <a:ext cx="2578466" cy="5009813"/>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861" y="2110205"/>
            <a:ext cx="2539891" cy="2241080"/>
          </a:xfrm>
          <a:prstGeom prst="rect">
            <a:avLst/>
          </a:prstGeom>
        </p:spPr>
      </p:pic>
    </p:spTree>
    <p:extLst>
      <p:ext uri="{BB962C8B-B14F-4D97-AF65-F5344CB8AC3E}">
        <p14:creationId xmlns:p14="http://schemas.microsoft.com/office/powerpoint/2010/main" val="3129748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624</Words>
  <Application>Microsoft Office PowerPoint</Application>
  <PresentationFormat>Presentación en pantalla (4:3)</PresentationFormat>
  <Paragraphs>63</Paragraphs>
  <Slides>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Calibri</vt:lpstr>
      <vt:lpstr>Calibri Light</vt:lpstr>
      <vt:lpstr>Century Gothic</vt:lpstr>
      <vt:lpstr>Morn Thin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ERIK NAVARRO</cp:lastModifiedBy>
  <cp:revision>19</cp:revision>
  <dcterms:modified xsi:type="dcterms:W3CDTF">2022-10-24T00:57:32Z</dcterms:modified>
</cp:coreProperties>
</file>